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Goudy Bookletter 1911"/>
      <p:regular r:id="rId18"/>
    </p:embeddedFont>
    <p:embeddedFont>
      <p:font typeface="Average"/>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Average-regular.fntdata"/><Relationship Id="rId6" Type="http://schemas.openxmlformats.org/officeDocument/2006/relationships/slide" Target="slides/slide1.xml"/><Relationship Id="rId18" Type="http://schemas.openxmlformats.org/officeDocument/2006/relationships/font" Target="fonts/GoudyBookletter1911-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1ed2de02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a1ed2de02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Near East Relief provided significant humanitarian aid, administered orphanages and housing, and offered other essential aid to Assyrian, Armenian, Greek, and other refugees following WWI. The map shows the </a:t>
            </a:r>
            <a:r>
              <a:rPr lang="en"/>
              <a:t>extent</a:t>
            </a:r>
            <a:r>
              <a:rPr lang="en"/>
              <a:t> of its operations by 1922.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099db8a014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099db8a014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to the loss of life, community, and home, a lasting impact of the genocide was the inability of people to ever return home. The population figures here, which reflect best estimates, show Assyrian population estimates in the four homeland states (Iran, Iraq, Syria, Turkey) and in countries that have a significant diaspora population. Please note that many of these are estimates as most countries do not have a census designation for Assyrians and several (especially Iraq, Syra, and Jordan) have significantly internally displaced and/or refugee populations because of recent conflicts.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099db8a01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099db8a01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map shows US states with the largest Assyrian populations today, as well as states that were homes to the first waves of Assyrian settlement (largely New England states). There were small populations in Chicago, California, and New England prior to the genocide, but many of those were workers and students who planned to return home. After the genocide, refugees came to stay permanently in the US because they could not go home again. The population continued to grow over the past century as Assyrians came for economic </a:t>
            </a:r>
            <a:r>
              <a:rPr lang="en"/>
              <a:t>opportunity</a:t>
            </a:r>
            <a:r>
              <a:rPr lang="en"/>
              <a:t>, to reunite with family, or to escape oppressive governments, and to escape later waves of violence following the civil wars in Iraq and Syria and ISIS.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099db8a01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099db8a01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map shows the reach of the Ottoman Empire at its greatest extent (late 17th century), spanning portions of Asia, Europe, and North Africa. It may help students </a:t>
            </a:r>
            <a:r>
              <a:rPr lang="en"/>
              <a:t>envision</a:t>
            </a:r>
            <a:r>
              <a:rPr lang="en"/>
              <a:t> the rich </a:t>
            </a:r>
            <a:r>
              <a:rPr lang="en"/>
              <a:t>diversity and power</a:t>
            </a:r>
            <a:r>
              <a:rPr lang="en"/>
              <a:t> of the empire, and how this stands in contrast to what remained by </a:t>
            </a:r>
            <a:r>
              <a:rPr lang="en"/>
              <a:t>WWI, as territory was lost to European conflict and small nationalist movements - and how such loss of territory, power, and wealth may have impacted political leadership and insecurities within the Empire, making small minority populations increasingly vulnerable.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099db8a01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099db8a01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maps locate the Assyrian population within the Ottoman and Persian Empires. As the map on the left shows, much of the population was concentrated in present-day Turkey (especially Hakkari, and near Diyarbakir), northern Iraq, and Iran (the Urmia region). Borders back then were not as firm as they are today, and many crossed back and forth between the mountainous Hakkari region and nearby Urmia.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099db8a01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099db8a01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map highlights key areas of Assyrian populations </a:t>
            </a:r>
            <a:r>
              <a:rPr lang="en"/>
              <a:t>where</a:t>
            </a:r>
            <a:r>
              <a:rPr lang="en"/>
              <a:t> violence occurred, and notes primary routes of </a:t>
            </a:r>
            <a:r>
              <a:rPr lang="en"/>
              <a:t>flight</a:t>
            </a:r>
            <a:r>
              <a:rPr lang="en"/>
              <a:t> and later </a:t>
            </a:r>
            <a:r>
              <a:rPr lang="en"/>
              <a:t>resettlement</a:t>
            </a:r>
            <a:r>
              <a:rPr lang="en"/>
              <a:t>. Notably, attacks did not end when Assyrians fled into Persia, but rather both Ottoman and Persian Assyrians were killed, underscoring the genocidal nature of the violence. The white lines show major flight paths - significantly, from Hakkari to Urmia, and from there to Baquba near Baghdad. Thousands of Assyrians died of attacks, exposure, disease, and hunger as they fled violence in Urmia and sought refuge under British protection in Iraq. By contrast, Assyrians in more western areas like Mardin generally fled to Aleppo, Damascus, and Beirut (present-day Syria and Lebanon). (Note Dair az-Zaur, in the Syrian desert, is labeled on the map. It was one of the destinations to which </a:t>
            </a:r>
            <a:r>
              <a:rPr lang="en"/>
              <a:t>Armenians</a:t>
            </a:r>
            <a:r>
              <a:rPr lang="en"/>
              <a:t> who survived the genocide were deported.)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8cb2d3717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8cb2d3717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images show brief glimpses into Assyrian life before WWI, including a </a:t>
            </a:r>
            <a:r>
              <a:rPr lang="en"/>
              <a:t>family making butter; street markets; and members of the Mar Shimun family.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8cb2d3717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8cb2d3717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Massacres like the brutal attack in Adana (present-day </a:t>
            </a:r>
            <a:r>
              <a:rPr lang="en"/>
              <a:t>Turkey</a:t>
            </a:r>
            <a:r>
              <a:rPr lang="en"/>
              <a:t>) in 1909, in which an </a:t>
            </a:r>
            <a:r>
              <a:rPr lang="en"/>
              <a:t>estimated</a:t>
            </a:r>
            <a:r>
              <a:rPr lang="en"/>
              <a:t> 30,000 Armenians and other Christian residents, were </a:t>
            </a:r>
            <a:r>
              <a:rPr lang="en"/>
              <a:t>indiscriminately</a:t>
            </a:r>
            <a:r>
              <a:rPr lang="en"/>
              <a:t> killed by opponents of the Young Turk revolution. This massacre underscored the rising tensions and violence within the Empire, and the use of Christian populations as scapegoats for political, economic, and other </a:t>
            </a:r>
            <a:r>
              <a:rPr lang="en"/>
              <a:t>frustrations</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8cb2d371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8cb2d371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images show victims of the genocide: schoolchildren in Urmia (left); and Mar Benymain Shimun (right), the patriarch of the Assyrian Church of the East. One of the reasons the murderous attacks on Assyrians is understood to be a genocide is because of the totality of the violence: any Assyrian, from religious figures to civilians to children, was at risk of being killed.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8cb2d3717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8cb2d3717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from the early years following genocide. Charities established orphanages across the region to house and educate the tens of thousands of children whose parents were killed, including the boys orphanage pictured here. Other images show refugees awaiting transportation to a refugee camp, and some of those supported by Near East Relief charity.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099db8a01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099db8a01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Baqubah is the refugee camp established by Britain near the end of WWI to house approximately 40,000 Assyrian and Armenian refugees. The image on the left shows makeshift tents; the image on the right shows a memorial Assyrian genocide survivors constructed to those who were lost.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6.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700">
                <a:latin typeface="Goudy Bookletter 1911"/>
                <a:ea typeface="Goudy Bookletter 1911"/>
                <a:cs typeface="Goudy Bookletter 1911"/>
                <a:sym typeface="Goudy Bookletter 1911"/>
              </a:rPr>
              <a:t>Introduction to the Assyrian Genocide</a:t>
            </a:r>
            <a:endParaRPr sz="3700">
              <a:latin typeface="Goudy Bookletter 1911"/>
              <a:ea typeface="Goudy Bookletter 1911"/>
              <a:cs typeface="Goudy Bookletter 1911"/>
              <a:sym typeface="Goudy Bookletter 1911"/>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1021232" y="0"/>
            <a:ext cx="7101538"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251300" y="243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Diaspora today (population estimates) </a:t>
            </a:r>
            <a:endParaRPr/>
          </a:p>
        </p:txBody>
      </p:sp>
      <p:sp>
        <p:nvSpPr>
          <p:cNvPr id="128" name="Google Shape;128;p23"/>
          <p:cNvSpPr txBox="1"/>
          <p:nvPr>
            <p:ph idx="1" type="body"/>
          </p:nvPr>
        </p:nvSpPr>
        <p:spPr>
          <a:xfrm>
            <a:off x="1364025" y="926025"/>
            <a:ext cx="7468200" cy="39663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1200"/>
              </a:spcAft>
              <a:buNone/>
            </a:pPr>
            <a:r>
              <a:rPr lang="en" sz="1700"/>
              <a:t>Iran: 10,000-30,000</a:t>
            </a:r>
            <a:br>
              <a:rPr lang="en" sz="1700"/>
            </a:br>
            <a:r>
              <a:rPr lang="en" sz="1700"/>
              <a:t>Iraq: 150,000-300,000</a:t>
            </a:r>
            <a:br>
              <a:rPr lang="en" sz="1700"/>
            </a:br>
            <a:r>
              <a:rPr lang="en" sz="1700"/>
              <a:t>Syria: 200,000-877,000</a:t>
            </a:r>
            <a:br>
              <a:rPr lang="en" sz="1700"/>
            </a:br>
            <a:r>
              <a:rPr lang="en" sz="1700"/>
              <a:t>Turkey: 18,000-25,000</a:t>
            </a:r>
            <a:br>
              <a:rPr lang="en" sz="1700"/>
            </a:br>
            <a:br>
              <a:rPr lang="en" sz="1700"/>
            </a:br>
            <a:r>
              <a:rPr lang="en" sz="1700"/>
              <a:t>Australia: 60,000</a:t>
            </a:r>
            <a:br>
              <a:rPr lang="en" sz="1700"/>
            </a:br>
            <a:r>
              <a:rPr lang="en" sz="1700"/>
              <a:t>Canada: 30,000</a:t>
            </a:r>
            <a:br>
              <a:rPr lang="en" sz="1700"/>
            </a:br>
            <a:r>
              <a:rPr lang="en" sz="1700"/>
              <a:t>France: 16,000-50,000</a:t>
            </a:r>
            <a:br>
              <a:rPr lang="en" sz="1700"/>
            </a:br>
            <a:r>
              <a:rPr lang="en" sz="1700"/>
              <a:t>Germany: 70,000-100,000</a:t>
            </a:r>
            <a:br>
              <a:rPr lang="en" sz="1700"/>
            </a:br>
            <a:r>
              <a:rPr lang="en" sz="1700"/>
              <a:t>Jordan: 40,000-100,000</a:t>
            </a:r>
            <a:br>
              <a:rPr lang="en" sz="1700"/>
            </a:br>
            <a:r>
              <a:rPr lang="en" sz="1700"/>
              <a:t>Lebanon: 80,000</a:t>
            </a:r>
            <a:br>
              <a:rPr lang="en" sz="1700"/>
            </a:br>
            <a:r>
              <a:rPr lang="en" sz="1700"/>
              <a:t>Russia: 14,000-70,000</a:t>
            </a:r>
            <a:br>
              <a:rPr lang="en" sz="1700"/>
            </a:br>
            <a:r>
              <a:rPr lang="en" sz="1700"/>
              <a:t>Sweden: 150,000</a:t>
            </a:r>
            <a:br>
              <a:rPr lang="en" sz="1700"/>
            </a:br>
            <a:r>
              <a:rPr lang="en" sz="1700"/>
              <a:t>U.S.: 300,000-400,000</a:t>
            </a:r>
            <a:endParaRPr sz="1700"/>
          </a:p>
        </p:txBody>
      </p:sp>
      <p:sp>
        <p:nvSpPr>
          <p:cNvPr id="129" name="Google Shape;129;p23"/>
          <p:cNvSpPr txBox="1"/>
          <p:nvPr/>
        </p:nvSpPr>
        <p:spPr>
          <a:xfrm>
            <a:off x="4269500" y="4249425"/>
            <a:ext cx="42795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lang="en" sz="1200">
                <a:solidFill>
                  <a:srgbClr val="FFF2CC"/>
                </a:solidFill>
                <a:latin typeface="Avenir"/>
                <a:ea typeface="Avenir"/>
                <a:cs typeface="Avenir"/>
                <a:sym typeface="Avenir"/>
              </a:rPr>
              <a:t>I</a:t>
            </a:r>
            <a:endParaRPr sz="1000">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308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U.S.-based diaspora (estimates)</a:t>
            </a:r>
            <a:endParaRPr/>
          </a:p>
        </p:txBody>
      </p:sp>
      <p:pic>
        <p:nvPicPr>
          <p:cNvPr id="135" name="Google Shape;135;p24"/>
          <p:cNvPicPr preferRelativeResize="0"/>
          <p:nvPr/>
        </p:nvPicPr>
        <p:blipFill rotWithShape="1">
          <a:blip r:embed="rId3">
            <a:alphaModFix/>
          </a:blip>
          <a:srcRect b="11174" l="0" r="0" t="0"/>
          <a:stretch/>
        </p:blipFill>
        <p:spPr>
          <a:xfrm>
            <a:off x="2400975" y="880974"/>
            <a:ext cx="6743025" cy="42641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Ottoman Empire: Expansion (1300-1699) vs. 1914</a:t>
            </a:r>
            <a:endParaRPr/>
          </a:p>
        </p:txBody>
      </p:sp>
      <p:pic>
        <p:nvPicPr>
          <p:cNvPr id="60" name="Google Shape;60;p14"/>
          <p:cNvPicPr preferRelativeResize="0"/>
          <p:nvPr/>
        </p:nvPicPr>
        <p:blipFill>
          <a:blip r:embed="rId3">
            <a:alphaModFix/>
          </a:blip>
          <a:stretch>
            <a:fillRect/>
          </a:stretch>
        </p:blipFill>
        <p:spPr>
          <a:xfrm>
            <a:off x="36576" y="1106424"/>
            <a:ext cx="4389120" cy="3138222"/>
          </a:xfrm>
          <a:prstGeom prst="rect">
            <a:avLst/>
          </a:prstGeom>
          <a:noFill/>
          <a:ln>
            <a:noFill/>
          </a:ln>
        </p:spPr>
      </p:pic>
      <p:pic>
        <p:nvPicPr>
          <p:cNvPr id="61" name="Google Shape;61;p14"/>
          <p:cNvPicPr preferRelativeResize="0"/>
          <p:nvPr/>
        </p:nvPicPr>
        <p:blipFill>
          <a:blip r:embed="rId4">
            <a:alphaModFix/>
          </a:blip>
          <a:stretch>
            <a:fillRect/>
          </a:stretch>
        </p:blipFill>
        <p:spPr>
          <a:xfrm>
            <a:off x="4681728" y="1170432"/>
            <a:ext cx="4389120" cy="30504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Assyrians in the Ottoman Empire and Persia</a:t>
            </a:r>
            <a:endParaRPr/>
          </a:p>
        </p:txBody>
      </p:sp>
      <p:pic>
        <p:nvPicPr>
          <p:cNvPr id="67" name="Google Shape;67;p15"/>
          <p:cNvPicPr preferRelativeResize="0"/>
          <p:nvPr/>
        </p:nvPicPr>
        <p:blipFill>
          <a:blip r:embed="rId3">
            <a:alphaModFix/>
          </a:blip>
          <a:stretch>
            <a:fillRect/>
          </a:stretch>
        </p:blipFill>
        <p:spPr>
          <a:xfrm>
            <a:off x="2221125" y="631800"/>
            <a:ext cx="4355601" cy="3920050"/>
          </a:xfrm>
          <a:prstGeom prst="rect">
            <a:avLst/>
          </a:prstGeom>
          <a:noFill/>
          <a:ln>
            <a:noFill/>
          </a:ln>
        </p:spPr>
      </p:pic>
      <p:sp>
        <p:nvSpPr>
          <p:cNvPr id="68" name="Google Shape;68;p15"/>
          <p:cNvSpPr txBox="1"/>
          <p:nvPr/>
        </p:nvSpPr>
        <p:spPr>
          <a:xfrm>
            <a:off x="4998600" y="4610950"/>
            <a:ext cx="405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200">
              <a:latin typeface="Avenir"/>
              <a:ea typeface="Avenir"/>
              <a:cs typeface="Avenir"/>
              <a:sym typeface="Avenir"/>
            </a:endParaRPr>
          </a:p>
        </p:txBody>
      </p:sp>
      <p:sp>
        <p:nvSpPr>
          <p:cNvPr id="69" name="Google Shape;69;p15"/>
          <p:cNvSpPr txBox="1"/>
          <p:nvPr/>
        </p:nvSpPr>
        <p:spPr>
          <a:xfrm>
            <a:off x="301752" y="4773168"/>
            <a:ext cx="5639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2"/>
                </a:solidFill>
                <a:latin typeface="Avenir"/>
                <a:ea typeface="Avenir"/>
                <a:cs typeface="Avenir"/>
                <a:sym typeface="Avenir"/>
              </a:rPr>
              <a:t>Source for above: edumaps.com</a:t>
            </a:r>
            <a:endParaRPr i="1" sz="1200">
              <a:solidFill>
                <a:schemeClr val="dk2"/>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140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Genocide</a:t>
            </a:r>
            <a:endParaRPr/>
          </a:p>
        </p:txBody>
      </p:sp>
      <p:sp>
        <p:nvSpPr>
          <p:cNvPr id="75" name="Google Shape;75;p16"/>
          <p:cNvSpPr txBox="1"/>
          <p:nvPr>
            <p:ph idx="1" type="body"/>
          </p:nvPr>
        </p:nvSpPr>
        <p:spPr>
          <a:xfrm>
            <a:off x="4619700" y="4620150"/>
            <a:ext cx="4524300" cy="673500"/>
          </a:xfrm>
          <a:prstGeom prst="rect">
            <a:avLst/>
          </a:prstGeom>
        </p:spPr>
        <p:txBody>
          <a:bodyPr anchorCtr="0" anchor="t" bIns="91425" lIns="91425" spcFirstLastPara="1" rIns="91425" wrap="square" tIns="91425">
            <a:normAutofit fontScale="47500" lnSpcReduction="20000"/>
          </a:bodyPr>
          <a:lstStyle/>
          <a:p>
            <a:pPr indent="0" lvl="0" marL="0" rtl="0" algn="r">
              <a:spcBef>
                <a:spcPts val="0"/>
              </a:spcBef>
              <a:spcAft>
                <a:spcPts val="0"/>
              </a:spcAft>
              <a:buNone/>
            </a:pPr>
            <a:r>
              <a:rPr lang="en" sz="1658">
                <a:solidFill>
                  <a:srgbClr val="666666"/>
                </a:solidFill>
              </a:rPr>
              <a:t>Image: Rafy, Assyrian genocide map, 2011, via Wikipedia, modified:</a:t>
            </a:r>
            <a:br>
              <a:rPr lang="en" sz="1658">
                <a:solidFill>
                  <a:srgbClr val="666666"/>
                </a:solidFill>
              </a:rPr>
            </a:br>
            <a:r>
              <a:rPr lang="en" sz="1658">
                <a:solidFill>
                  <a:srgbClr val="666666"/>
                </a:solidFill>
              </a:rPr>
              <a:t>en.wikipedia.org/wiki/File:Assyrian_genocide_map.svg </a:t>
            </a:r>
            <a:endParaRPr sz="1658">
              <a:solidFill>
                <a:srgbClr val="666666"/>
              </a:solidFill>
            </a:endParaRPr>
          </a:p>
          <a:p>
            <a:pPr indent="0" lvl="0" marL="0" rtl="0" algn="l">
              <a:spcBef>
                <a:spcPts val="1200"/>
              </a:spcBef>
              <a:spcAft>
                <a:spcPts val="1200"/>
              </a:spcAft>
              <a:buNone/>
            </a:pPr>
            <a:r>
              <a:t/>
            </a:r>
            <a:endParaRPr sz="1400"/>
          </a:p>
        </p:txBody>
      </p:sp>
      <p:pic>
        <p:nvPicPr>
          <p:cNvPr id="76" name="Google Shape;76;p16"/>
          <p:cNvPicPr preferRelativeResize="0"/>
          <p:nvPr/>
        </p:nvPicPr>
        <p:blipFill rotWithShape="1">
          <a:blip r:embed="rId3">
            <a:alphaModFix/>
          </a:blip>
          <a:srcRect b="0" l="4150" r="0" t="0"/>
          <a:stretch/>
        </p:blipFill>
        <p:spPr>
          <a:xfrm>
            <a:off x="3053377" y="0"/>
            <a:ext cx="6090624" cy="4620151"/>
          </a:xfrm>
          <a:prstGeom prst="rect">
            <a:avLst/>
          </a:prstGeom>
          <a:noFill/>
          <a:ln>
            <a:noFill/>
          </a:ln>
        </p:spPr>
      </p:pic>
      <p:sp>
        <p:nvSpPr>
          <p:cNvPr id="77" name="Google Shape;77;p16"/>
          <p:cNvSpPr txBox="1"/>
          <p:nvPr/>
        </p:nvSpPr>
        <p:spPr>
          <a:xfrm>
            <a:off x="88400" y="1640550"/>
            <a:ext cx="2715300" cy="1862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Avenir"/>
                <a:ea typeface="Avenir"/>
                <a:cs typeface="Avenir"/>
                <a:sym typeface="Avenir"/>
              </a:rPr>
              <a:t>Key</a:t>
            </a:r>
            <a:endParaRPr b="1" sz="1200">
              <a:latin typeface="Avenir"/>
              <a:ea typeface="Avenir"/>
              <a:cs typeface="Avenir"/>
              <a:sym typeface="Avenir"/>
            </a:endParaRPr>
          </a:p>
          <a:p>
            <a:pPr indent="-304800" lvl="0" marL="457200" rtl="0" algn="l">
              <a:spcBef>
                <a:spcPts val="0"/>
              </a:spcBef>
              <a:spcAft>
                <a:spcPts val="0"/>
              </a:spcAft>
              <a:buSzPts val="1200"/>
              <a:buFont typeface="Avenir"/>
              <a:buChar char="●"/>
            </a:pPr>
            <a:r>
              <a:rPr lang="en" sz="1200">
                <a:latin typeface="Avenir"/>
                <a:ea typeface="Avenir"/>
                <a:cs typeface="Avenir"/>
                <a:sym typeface="Avenir"/>
              </a:rPr>
              <a:t>Whitened areas: areas with major Assyrian populations</a:t>
            </a:r>
            <a:endParaRPr sz="1200">
              <a:latin typeface="Avenir"/>
              <a:ea typeface="Avenir"/>
              <a:cs typeface="Avenir"/>
              <a:sym typeface="Avenir"/>
            </a:endParaRPr>
          </a:p>
          <a:p>
            <a:pPr indent="-304800" lvl="0" marL="457200" rtl="0" algn="l">
              <a:spcBef>
                <a:spcPts val="1000"/>
              </a:spcBef>
              <a:spcAft>
                <a:spcPts val="0"/>
              </a:spcAft>
              <a:buSzPts val="1200"/>
              <a:buFont typeface="Avenir"/>
              <a:buChar char="●"/>
            </a:pPr>
            <a:r>
              <a:rPr lang="en" sz="1200">
                <a:latin typeface="Avenir"/>
                <a:ea typeface="Avenir"/>
                <a:cs typeface="Avenir"/>
                <a:sym typeface="Avenir"/>
              </a:rPr>
              <a:t>White lines: paths of flight</a:t>
            </a:r>
            <a:endParaRPr sz="1200">
              <a:latin typeface="Avenir"/>
              <a:ea typeface="Avenir"/>
              <a:cs typeface="Avenir"/>
              <a:sym typeface="Avenir"/>
            </a:endParaRPr>
          </a:p>
          <a:p>
            <a:pPr indent="-304800" lvl="0" marL="457200" rtl="0" algn="l">
              <a:spcBef>
                <a:spcPts val="1000"/>
              </a:spcBef>
              <a:spcAft>
                <a:spcPts val="0"/>
              </a:spcAft>
              <a:buSzPts val="1200"/>
              <a:buFont typeface="Avenir"/>
              <a:buChar char="●"/>
            </a:pPr>
            <a:r>
              <a:rPr lang="en" sz="1200">
                <a:latin typeface="Avenir"/>
                <a:ea typeface="Avenir"/>
                <a:cs typeface="Avenir"/>
                <a:sym typeface="Avenir"/>
              </a:rPr>
              <a:t>White dots: towns where violence occurred</a:t>
            </a:r>
            <a:endParaRPr sz="1200">
              <a:latin typeface="Avenir"/>
              <a:ea typeface="Avenir"/>
              <a:cs typeface="Avenir"/>
              <a:sym typeface="Avenir"/>
            </a:endParaRPr>
          </a:p>
          <a:p>
            <a:pPr indent="0" lvl="0" marL="0" rtl="0" algn="l">
              <a:spcBef>
                <a:spcPts val="1000"/>
              </a:spcBef>
              <a:spcAft>
                <a:spcPts val="0"/>
              </a:spcAft>
              <a:buNone/>
            </a:pPr>
            <a:r>
              <a:t/>
            </a:r>
            <a:endParaRPr sz="1200">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idx="1" type="body"/>
          </p:nvPr>
        </p:nvSpPr>
        <p:spPr>
          <a:xfrm>
            <a:off x="571650" y="2711000"/>
            <a:ext cx="4402800" cy="22896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1400" u="sng">
                <a:latin typeface="Avenir"/>
                <a:ea typeface="Avenir"/>
                <a:cs typeface="Avenir"/>
                <a:sym typeface="Avenir"/>
              </a:rPr>
              <a:t>Life before 1914</a:t>
            </a:r>
            <a:endParaRPr b="1" sz="1400" u="sng">
              <a:latin typeface="Avenir"/>
              <a:ea typeface="Avenir"/>
              <a:cs typeface="Avenir"/>
              <a:sym typeface="Avenir"/>
            </a:endParaRPr>
          </a:p>
          <a:p>
            <a:pPr indent="0" lvl="0" marL="0" rtl="0" algn="l">
              <a:lnSpc>
                <a:spcPct val="100000"/>
              </a:lnSpc>
              <a:spcBef>
                <a:spcPts val="0"/>
              </a:spcBef>
              <a:spcAft>
                <a:spcPts val="0"/>
              </a:spcAft>
              <a:buNone/>
            </a:pPr>
            <a:r>
              <a:rPr lang="en" sz="1400">
                <a:latin typeface="Avenir"/>
                <a:ea typeface="Avenir"/>
                <a:cs typeface="Avenir"/>
                <a:sym typeface="Avenir"/>
              </a:rPr>
              <a:t>(above) A family makes butter in Mawana, Persia, date unknown</a:t>
            </a:r>
            <a:endParaRPr sz="1400">
              <a:latin typeface="Avenir"/>
              <a:ea typeface="Avenir"/>
              <a:cs typeface="Avenir"/>
              <a:sym typeface="Avenir"/>
            </a:endParaRPr>
          </a:p>
          <a:p>
            <a:pPr indent="0" lvl="0" marL="0" rtl="0" algn="l">
              <a:lnSpc>
                <a:spcPct val="100000"/>
              </a:lnSpc>
              <a:spcBef>
                <a:spcPts val="1200"/>
              </a:spcBef>
              <a:spcAft>
                <a:spcPts val="0"/>
              </a:spcAft>
              <a:buNone/>
            </a:pPr>
            <a:r>
              <a:rPr lang="en" sz="1400">
                <a:latin typeface="Avenir"/>
                <a:ea typeface="Avenir"/>
                <a:cs typeface="Avenir"/>
                <a:sym typeface="Avenir"/>
              </a:rPr>
              <a:t>(above right) A grain market in Urmia, Persia, c. 1911</a:t>
            </a:r>
            <a:endParaRPr sz="1400">
              <a:latin typeface="Avenir"/>
              <a:ea typeface="Avenir"/>
              <a:cs typeface="Avenir"/>
              <a:sym typeface="Avenir"/>
            </a:endParaRPr>
          </a:p>
          <a:p>
            <a:pPr indent="0" lvl="0" marL="0" rtl="0" algn="l">
              <a:lnSpc>
                <a:spcPct val="100000"/>
              </a:lnSpc>
              <a:spcBef>
                <a:spcPts val="1200"/>
              </a:spcBef>
              <a:spcAft>
                <a:spcPts val="0"/>
              </a:spcAft>
              <a:buNone/>
            </a:pPr>
            <a:r>
              <a:rPr lang="en" sz="1400">
                <a:latin typeface="Avenir"/>
                <a:ea typeface="Avenir"/>
                <a:cs typeface="Avenir"/>
                <a:sym typeface="Avenir"/>
              </a:rPr>
              <a:t>(right) Shemasha (Deacon) Ishai d'Mar Shimun (father of Patriarch Mar Benyamin Shimun) and attendants, likely in Urmia, Persia, or Hakkari, Ottoman Empire, c. 1890-1895</a:t>
            </a:r>
            <a:endParaRPr sz="1400">
              <a:latin typeface="Avenir"/>
              <a:ea typeface="Avenir"/>
              <a:cs typeface="Avenir"/>
              <a:sym typeface="Avenir"/>
            </a:endParaRPr>
          </a:p>
          <a:p>
            <a:pPr indent="0" lvl="0" marL="0" rtl="0" algn="l">
              <a:lnSpc>
                <a:spcPct val="100000"/>
              </a:lnSpc>
              <a:spcBef>
                <a:spcPts val="1200"/>
              </a:spcBef>
              <a:spcAft>
                <a:spcPts val="1200"/>
              </a:spcAft>
              <a:buNone/>
            </a:pPr>
            <a:r>
              <a:rPr i="1" lang="en" sz="1400">
                <a:latin typeface="Avenir"/>
                <a:ea typeface="Avenir"/>
                <a:cs typeface="Avenir"/>
                <a:sym typeface="Avenir"/>
              </a:rPr>
              <a:t>All images from the Library of Congress</a:t>
            </a:r>
            <a:endParaRPr i="1" sz="1400">
              <a:latin typeface="Avenir"/>
              <a:ea typeface="Avenir"/>
              <a:cs typeface="Avenir"/>
              <a:sym typeface="Avenir"/>
            </a:endParaRPr>
          </a:p>
        </p:txBody>
      </p:sp>
      <p:pic>
        <p:nvPicPr>
          <p:cNvPr id="83" name="Google Shape;83;p17"/>
          <p:cNvPicPr preferRelativeResize="0"/>
          <p:nvPr/>
        </p:nvPicPr>
        <p:blipFill rotWithShape="1">
          <a:blip r:embed="rId3">
            <a:alphaModFix/>
          </a:blip>
          <a:srcRect b="0" l="0" r="0" t="0"/>
          <a:stretch/>
        </p:blipFill>
        <p:spPr>
          <a:xfrm>
            <a:off x="571650" y="-63302"/>
            <a:ext cx="3813235" cy="2774300"/>
          </a:xfrm>
          <a:prstGeom prst="rect">
            <a:avLst/>
          </a:prstGeom>
          <a:noFill/>
          <a:ln>
            <a:noFill/>
          </a:ln>
        </p:spPr>
      </p:pic>
      <p:pic>
        <p:nvPicPr>
          <p:cNvPr id="84" name="Google Shape;84;p17"/>
          <p:cNvPicPr preferRelativeResize="0"/>
          <p:nvPr/>
        </p:nvPicPr>
        <p:blipFill rotWithShape="1">
          <a:blip r:embed="rId4">
            <a:alphaModFix/>
          </a:blip>
          <a:srcRect b="0" l="18570" r="20383" t="0"/>
          <a:stretch/>
        </p:blipFill>
        <p:spPr>
          <a:xfrm>
            <a:off x="4808856" y="-44800"/>
            <a:ext cx="3659545" cy="2737301"/>
          </a:xfrm>
          <a:prstGeom prst="rect">
            <a:avLst/>
          </a:prstGeom>
          <a:noFill/>
          <a:ln>
            <a:noFill/>
          </a:ln>
        </p:spPr>
      </p:pic>
      <p:pic>
        <p:nvPicPr>
          <p:cNvPr id="85" name="Google Shape;85;p17"/>
          <p:cNvPicPr preferRelativeResize="0"/>
          <p:nvPr/>
        </p:nvPicPr>
        <p:blipFill>
          <a:blip r:embed="rId5">
            <a:alphaModFix/>
          </a:blip>
          <a:stretch>
            <a:fillRect/>
          </a:stretch>
        </p:blipFill>
        <p:spPr>
          <a:xfrm>
            <a:off x="4974475" y="2710988"/>
            <a:ext cx="3328300" cy="2457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3223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Images from the Adana Massacre (1909)</a:t>
            </a:r>
            <a:endParaRPr>
              <a:latin typeface="Avenir"/>
              <a:ea typeface="Avenir"/>
              <a:cs typeface="Avenir"/>
              <a:sym typeface="Avenir"/>
            </a:endParaRPr>
          </a:p>
        </p:txBody>
      </p:sp>
      <p:sp>
        <p:nvSpPr>
          <p:cNvPr id="91" name="Google Shape;91;p18"/>
          <p:cNvSpPr txBox="1"/>
          <p:nvPr>
            <p:ph idx="1" type="body"/>
          </p:nvPr>
        </p:nvSpPr>
        <p:spPr>
          <a:xfrm>
            <a:off x="0" y="4103200"/>
            <a:ext cx="8520600" cy="1040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660">
                <a:latin typeface="Avenir"/>
                <a:ea typeface="Avenir"/>
                <a:cs typeface="Avenir"/>
                <a:sym typeface="Avenir"/>
              </a:rPr>
              <a:t>(L) ‘Adana - Minaret from which Turks fired on Christians’</a:t>
            </a:r>
            <a:br>
              <a:rPr lang="en" sz="1660">
                <a:latin typeface="Avenir"/>
                <a:ea typeface="Avenir"/>
                <a:cs typeface="Avenir"/>
                <a:sym typeface="Avenir"/>
              </a:rPr>
            </a:br>
            <a:r>
              <a:rPr lang="en" sz="1660">
                <a:latin typeface="Avenir"/>
                <a:ea typeface="Avenir"/>
                <a:cs typeface="Avenir"/>
                <a:sym typeface="Avenir"/>
              </a:rPr>
              <a:t>(R) ‘Adana - Street in Christian Quarter, June ‘09’</a:t>
            </a:r>
            <a:endParaRPr sz="1660">
              <a:latin typeface="Avenir"/>
              <a:ea typeface="Avenir"/>
              <a:cs typeface="Avenir"/>
              <a:sym typeface="Avenir"/>
            </a:endParaRPr>
          </a:p>
          <a:p>
            <a:pPr indent="0" lvl="0" marL="0" rtl="0" algn="l">
              <a:spcBef>
                <a:spcPts val="1200"/>
              </a:spcBef>
              <a:spcAft>
                <a:spcPts val="1200"/>
              </a:spcAft>
              <a:buNone/>
            </a:pPr>
            <a:r>
              <a:rPr i="1" lang="en" sz="1500">
                <a:latin typeface="Avenir"/>
                <a:ea typeface="Avenir"/>
                <a:cs typeface="Avenir"/>
                <a:sym typeface="Avenir"/>
              </a:rPr>
              <a:t>Images from the Library of Congress</a:t>
            </a:r>
            <a:endParaRPr i="1" sz="1500">
              <a:latin typeface="Avenir"/>
              <a:ea typeface="Avenir"/>
              <a:cs typeface="Avenir"/>
              <a:sym typeface="Avenir"/>
            </a:endParaRPr>
          </a:p>
        </p:txBody>
      </p:sp>
      <p:pic>
        <p:nvPicPr>
          <p:cNvPr id="92" name="Google Shape;92;p18"/>
          <p:cNvPicPr preferRelativeResize="0"/>
          <p:nvPr/>
        </p:nvPicPr>
        <p:blipFill rotWithShape="1">
          <a:blip r:embed="rId3">
            <a:alphaModFix/>
          </a:blip>
          <a:srcRect b="18433" l="23668" r="21302" t="0"/>
          <a:stretch/>
        </p:blipFill>
        <p:spPr>
          <a:xfrm>
            <a:off x="0" y="1096275"/>
            <a:ext cx="4428824" cy="3006935"/>
          </a:xfrm>
          <a:prstGeom prst="rect">
            <a:avLst/>
          </a:prstGeom>
          <a:noFill/>
          <a:ln>
            <a:noFill/>
          </a:ln>
        </p:spPr>
      </p:pic>
      <p:pic>
        <p:nvPicPr>
          <p:cNvPr id="93" name="Google Shape;93;p18"/>
          <p:cNvPicPr preferRelativeResize="0"/>
          <p:nvPr/>
        </p:nvPicPr>
        <p:blipFill rotWithShape="1">
          <a:blip r:embed="rId4">
            <a:alphaModFix/>
          </a:blip>
          <a:srcRect b="15883" l="23468" r="23206" t="8192"/>
          <a:stretch/>
        </p:blipFill>
        <p:spPr>
          <a:xfrm>
            <a:off x="4428825" y="1007000"/>
            <a:ext cx="4715175" cy="30751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idx="1" type="body"/>
          </p:nvPr>
        </p:nvSpPr>
        <p:spPr>
          <a:xfrm>
            <a:off x="311700" y="4119275"/>
            <a:ext cx="8167800" cy="9780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lang="en" sz="1600">
                <a:latin typeface="Avenir"/>
                <a:ea typeface="Avenir"/>
                <a:cs typeface="Avenir"/>
                <a:sym typeface="Avenir"/>
              </a:rPr>
              <a:t>(left) A class at one of the Assyro-Chaldean schools in Urmia, Persia. 15 of the students were killed alongside their parents in 1918.</a:t>
            </a:r>
            <a:br>
              <a:rPr lang="en" sz="1600">
                <a:latin typeface="Avenir"/>
                <a:ea typeface="Avenir"/>
                <a:cs typeface="Avenir"/>
                <a:sym typeface="Avenir"/>
              </a:rPr>
            </a:br>
            <a:r>
              <a:rPr lang="en" sz="977">
                <a:latin typeface="Avenir"/>
                <a:ea typeface="Avenir"/>
                <a:cs typeface="Avenir"/>
                <a:sym typeface="Avenir"/>
              </a:rPr>
              <a:t>  </a:t>
            </a:r>
            <a:endParaRPr sz="977">
              <a:latin typeface="Avenir"/>
              <a:ea typeface="Avenir"/>
              <a:cs typeface="Avenir"/>
              <a:sym typeface="Avenir"/>
            </a:endParaRPr>
          </a:p>
          <a:p>
            <a:pPr indent="0" lvl="0" marL="0" rtl="0" algn="l">
              <a:lnSpc>
                <a:spcPct val="100000"/>
              </a:lnSpc>
              <a:spcBef>
                <a:spcPts val="0"/>
              </a:spcBef>
              <a:spcAft>
                <a:spcPts val="0"/>
              </a:spcAft>
              <a:buNone/>
            </a:pPr>
            <a:r>
              <a:rPr lang="en" sz="1600">
                <a:latin typeface="Avenir"/>
                <a:ea typeface="Avenir"/>
                <a:cs typeface="Avenir"/>
                <a:sym typeface="Avenir"/>
              </a:rPr>
              <a:t>(right) Mar Benyamin Shimun, Patriarch of the Church of the East, who was killed during a peace negotiation in 1918</a:t>
            </a:r>
            <a:endParaRPr sz="1600">
              <a:latin typeface="Avenir"/>
              <a:ea typeface="Avenir"/>
              <a:cs typeface="Avenir"/>
              <a:sym typeface="Avenir"/>
            </a:endParaRPr>
          </a:p>
        </p:txBody>
      </p:sp>
      <p:pic>
        <p:nvPicPr>
          <p:cNvPr id="99" name="Google Shape;99;p19"/>
          <p:cNvPicPr preferRelativeResize="0"/>
          <p:nvPr/>
        </p:nvPicPr>
        <p:blipFill>
          <a:blip r:embed="rId3">
            <a:alphaModFix/>
          </a:blip>
          <a:stretch>
            <a:fillRect/>
          </a:stretch>
        </p:blipFill>
        <p:spPr>
          <a:xfrm>
            <a:off x="396638" y="419313"/>
            <a:ext cx="4353849" cy="3567112"/>
          </a:xfrm>
          <a:prstGeom prst="rect">
            <a:avLst/>
          </a:prstGeom>
          <a:noFill/>
          <a:ln>
            <a:noFill/>
          </a:ln>
        </p:spPr>
      </p:pic>
      <p:pic>
        <p:nvPicPr>
          <p:cNvPr id="100" name="Google Shape;100;p19"/>
          <p:cNvPicPr preferRelativeResize="0"/>
          <p:nvPr/>
        </p:nvPicPr>
        <p:blipFill>
          <a:blip r:embed="rId4">
            <a:alphaModFix/>
          </a:blip>
          <a:stretch>
            <a:fillRect/>
          </a:stretch>
        </p:blipFill>
        <p:spPr>
          <a:xfrm>
            <a:off x="5037725" y="0"/>
            <a:ext cx="3044745" cy="4213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110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Refugees</a:t>
            </a:r>
            <a:endParaRPr>
              <a:latin typeface="Avenir"/>
              <a:ea typeface="Avenir"/>
              <a:cs typeface="Avenir"/>
              <a:sym typeface="Avenir"/>
            </a:endParaRPr>
          </a:p>
        </p:txBody>
      </p:sp>
      <p:sp>
        <p:nvSpPr>
          <p:cNvPr id="106" name="Google Shape;106;p20"/>
          <p:cNvSpPr txBox="1"/>
          <p:nvPr>
            <p:ph idx="1" type="body"/>
          </p:nvPr>
        </p:nvSpPr>
        <p:spPr>
          <a:xfrm>
            <a:off x="55775" y="3159725"/>
            <a:ext cx="4319400" cy="1957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en" sz="1360">
                <a:latin typeface="Avenir"/>
                <a:ea typeface="Avenir"/>
                <a:cs typeface="Avenir"/>
                <a:sym typeface="Avenir"/>
              </a:rPr>
              <a:t>(above) Boys orphanage, Tabriz, Persia, c. 1925</a:t>
            </a:r>
            <a:br>
              <a:rPr lang="en" sz="1360">
                <a:latin typeface="Avenir"/>
                <a:ea typeface="Avenir"/>
                <a:cs typeface="Avenir"/>
                <a:sym typeface="Avenir"/>
              </a:rPr>
            </a:br>
            <a:endParaRPr i="1" sz="860">
              <a:latin typeface="Avenir"/>
              <a:ea typeface="Avenir"/>
              <a:cs typeface="Avenir"/>
              <a:sym typeface="Avenir"/>
            </a:endParaRPr>
          </a:p>
          <a:p>
            <a:pPr indent="0" lvl="0" marL="0" rtl="0" algn="l">
              <a:lnSpc>
                <a:spcPct val="95000"/>
              </a:lnSpc>
              <a:spcBef>
                <a:spcPts val="0"/>
              </a:spcBef>
              <a:spcAft>
                <a:spcPts val="0"/>
              </a:spcAft>
              <a:buSzPts val="770"/>
              <a:buNone/>
            </a:pPr>
            <a:r>
              <a:rPr lang="en" sz="1360">
                <a:latin typeface="Avenir"/>
                <a:ea typeface="Avenir"/>
                <a:cs typeface="Avenir"/>
                <a:sym typeface="Avenir"/>
              </a:rPr>
              <a:t>(above right) Assyrians from Persia waiting beside a railroad in the Iraq desert, c. 1919 </a:t>
            </a:r>
            <a:br>
              <a:rPr lang="en" sz="1360">
                <a:latin typeface="Avenir"/>
                <a:ea typeface="Avenir"/>
                <a:cs typeface="Avenir"/>
                <a:sym typeface="Avenir"/>
              </a:rPr>
            </a:br>
            <a:r>
              <a:rPr lang="en" sz="560">
                <a:latin typeface="Avenir"/>
                <a:ea typeface="Avenir"/>
                <a:cs typeface="Avenir"/>
                <a:sym typeface="Avenir"/>
              </a:rPr>
              <a:t>   </a:t>
            </a:r>
            <a:endParaRPr i="1" sz="560">
              <a:latin typeface="Avenir"/>
              <a:ea typeface="Avenir"/>
              <a:cs typeface="Avenir"/>
              <a:sym typeface="Avenir"/>
            </a:endParaRPr>
          </a:p>
          <a:p>
            <a:pPr indent="0" lvl="0" marL="0" rtl="0" algn="l">
              <a:lnSpc>
                <a:spcPct val="95000"/>
              </a:lnSpc>
              <a:spcBef>
                <a:spcPts val="0"/>
              </a:spcBef>
              <a:spcAft>
                <a:spcPts val="0"/>
              </a:spcAft>
              <a:buSzPts val="770"/>
              <a:buNone/>
            </a:pPr>
            <a:r>
              <a:rPr lang="en" sz="1360">
                <a:latin typeface="Avenir"/>
                <a:ea typeface="Avenir"/>
                <a:cs typeface="Avenir"/>
                <a:sym typeface="Avenir"/>
              </a:rPr>
              <a:t>(right) Assyrian refugees in Persia who received food, clothing, and support from the Near East Relief humanitarian organization, c. 1922</a:t>
            </a:r>
            <a:br>
              <a:rPr lang="en" sz="1360">
                <a:latin typeface="Avenir"/>
                <a:ea typeface="Avenir"/>
                <a:cs typeface="Avenir"/>
                <a:sym typeface="Avenir"/>
              </a:rPr>
            </a:br>
            <a:r>
              <a:rPr lang="en" sz="1360">
                <a:latin typeface="Avenir"/>
                <a:ea typeface="Avenir"/>
                <a:cs typeface="Avenir"/>
                <a:sym typeface="Avenir"/>
              </a:rPr>
              <a:t>  </a:t>
            </a:r>
            <a:endParaRPr sz="1360">
              <a:latin typeface="Avenir"/>
              <a:ea typeface="Avenir"/>
              <a:cs typeface="Avenir"/>
              <a:sym typeface="Avenir"/>
            </a:endParaRPr>
          </a:p>
          <a:p>
            <a:pPr indent="0" lvl="0" marL="0" rtl="0" algn="l">
              <a:lnSpc>
                <a:spcPct val="95000"/>
              </a:lnSpc>
              <a:spcBef>
                <a:spcPts val="0"/>
              </a:spcBef>
              <a:spcAft>
                <a:spcPts val="0"/>
              </a:spcAft>
              <a:buSzPts val="770"/>
              <a:buNone/>
            </a:pPr>
            <a:r>
              <a:rPr i="1" lang="en" sz="1360">
                <a:latin typeface="Avenir"/>
                <a:ea typeface="Avenir"/>
                <a:cs typeface="Avenir"/>
                <a:sym typeface="Avenir"/>
              </a:rPr>
              <a:t>(images Near East Relief)</a:t>
            </a:r>
            <a:endParaRPr i="1" sz="1360">
              <a:latin typeface="Avenir"/>
              <a:ea typeface="Avenir"/>
              <a:cs typeface="Avenir"/>
              <a:sym typeface="Avenir"/>
            </a:endParaRPr>
          </a:p>
        </p:txBody>
      </p:sp>
      <p:pic>
        <p:nvPicPr>
          <p:cNvPr id="107" name="Google Shape;107;p20"/>
          <p:cNvPicPr preferRelativeResize="0"/>
          <p:nvPr/>
        </p:nvPicPr>
        <p:blipFill>
          <a:blip r:embed="rId3">
            <a:alphaModFix/>
          </a:blip>
          <a:stretch>
            <a:fillRect/>
          </a:stretch>
        </p:blipFill>
        <p:spPr>
          <a:xfrm>
            <a:off x="5242750" y="110325"/>
            <a:ext cx="3901251" cy="2693534"/>
          </a:xfrm>
          <a:prstGeom prst="rect">
            <a:avLst/>
          </a:prstGeom>
          <a:noFill/>
          <a:ln>
            <a:noFill/>
          </a:ln>
        </p:spPr>
      </p:pic>
      <p:pic>
        <p:nvPicPr>
          <p:cNvPr id="108" name="Google Shape;108;p20"/>
          <p:cNvPicPr preferRelativeResize="0"/>
          <p:nvPr/>
        </p:nvPicPr>
        <p:blipFill>
          <a:blip r:embed="rId4">
            <a:alphaModFix/>
          </a:blip>
          <a:stretch>
            <a:fillRect/>
          </a:stretch>
        </p:blipFill>
        <p:spPr>
          <a:xfrm>
            <a:off x="4375293" y="2803850"/>
            <a:ext cx="4768707" cy="2339650"/>
          </a:xfrm>
          <a:prstGeom prst="rect">
            <a:avLst/>
          </a:prstGeom>
          <a:noFill/>
          <a:ln>
            <a:noFill/>
          </a:ln>
        </p:spPr>
      </p:pic>
      <p:pic>
        <p:nvPicPr>
          <p:cNvPr id="109" name="Google Shape;109;p20"/>
          <p:cNvPicPr preferRelativeResize="0"/>
          <p:nvPr/>
        </p:nvPicPr>
        <p:blipFill rotWithShape="1">
          <a:blip r:embed="rId5">
            <a:alphaModFix/>
          </a:blip>
          <a:srcRect b="12225" l="2381" r="0" t="7505"/>
          <a:stretch/>
        </p:blipFill>
        <p:spPr>
          <a:xfrm>
            <a:off x="0" y="55775"/>
            <a:ext cx="5478200" cy="3103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192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Baqubah Refugee Camp</a:t>
            </a:r>
            <a:endParaRPr/>
          </a:p>
        </p:txBody>
      </p:sp>
      <p:sp>
        <p:nvSpPr>
          <p:cNvPr id="115" name="Google Shape;115;p21"/>
          <p:cNvSpPr txBox="1"/>
          <p:nvPr>
            <p:ph idx="1" type="body"/>
          </p:nvPr>
        </p:nvSpPr>
        <p:spPr>
          <a:xfrm>
            <a:off x="311638" y="3962875"/>
            <a:ext cx="4621800" cy="1103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88"/>
              <a:buNone/>
            </a:pPr>
            <a:r>
              <a:rPr lang="en" sz="1375">
                <a:latin typeface="Avenir"/>
                <a:ea typeface="Avenir"/>
                <a:cs typeface="Avenir"/>
                <a:sym typeface="Avenir"/>
              </a:rPr>
              <a:t>(above) Tent housing in Baqubah</a:t>
            </a:r>
            <a:br>
              <a:rPr lang="en" sz="1375">
                <a:latin typeface="Avenir"/>
                <a:ea typeface="Avenir"/>
                <a:cs typeface="Avenir"/>
                <a:sym typeface="Avenir"/>
              </a:rPr>
            </a:br>
            <a:r>
              <a:rPr lang="en" sz="1375">
                <a:latin typeface="Avenir"/>
                <a:ea typeface="Avenir"/>
                <a:cs typeface="Avenir"/>
                <a:sym typeface="Avenir"/>
              </a:rPr>
              <a:t>(right) Memorial constructed in Baqubah to the </a:t>
            </a:r>
            <a:r>
              <a:rPr lang="en" sz="1375">
                <a:latin typeface="Avenir"/>
                <a:ea typeface="Avenir"/>
                <a:cs typeface="Avenir"/>
                <a:sym typeface="Avenir"/>
              </a:rPr>
              <a:t>victims</a:t>
            </a:r>
            <a:r>
              <a:rPr lang="en" sz="1375">
                <a:latin typeface="Avenir"/>
                <a:ea typeface="Avenir"/>
                <a:cs typeface="Avenir"/>
                <a:sym typeface="Avenir"/>
              </a:rPr>
              <a:t> of the Ottoman atrocities</a:t>
            </a:r>
            <a:br>
              <a:rPr lang="en" sz="1275">
                <a:latin typeface="Avenir"/>
                <a:ea typeface="Avenir"/>
                <a:cs typeface="Avenir"/>
                <a:sym typeface="Avenir"/>
              </a:rPr>
            </a:br>
            <a:br>
              <a:rPr lang="en" sz="1275">
                <a:latin typeface="Avenir"/>
                <a:ea typeface="Avenir"/>
                <a:cs typeface="Avenir"/>
                <a:sym typeface="Avenir"/>
              </a:rPr>
            </a:br>
            <a:r>
              <a:rPr i="1" lang="en" sz="1275">
                <a:latin typeface="Avenir"/>
                <a:ea typeface="Avenir"/>
                <a:cs typeface="Avenir"/>
                <a:sym typeface="Avenir"/>
              </a:rPr>
              <a:t>(Images from the British National Archives)</a:t>
            </a:r>
            <a:endParaRPr i="1" sz="1275">
              <a:latin typeface="Avenir"/>
              <a:ea typeface="Avenir"/>
              <a:cs typeface="Avenir"/>
              <a:sym typeface="Avenir"/>
            </a:endParaRPr>
          </a:p>
        </p:txBody>
      </p:sp>
      <p:pic>
        <p:nvPicPr>
          <p:cNvPr id="116" name="Google Shape;116;p21"/>
          <p:cNvPicPr preferRelativeResize="0"/>
          <p:nvPr/>
        </p:nvPicPr>
        <p:blipFill rotWithShape="1">
          <a:blip r:embed="rId3">
            <a:alphaModFix/>
          </a:blip>
          <a:srcRect b="21377" l="9991" r="0" t="0"/>
          <a:stretch/>
        </p:blipFill>
        <p:spPr>
          <a:xfrm>
            <a:off x="4933375" y="76938"/>
            <a:ext cx="4171799" cy="4989634"/>
          </a:xfrm>
          <a:prstGeom prst="rect">
            <a:avLst/>
          </a:prstGeom>
          <a:noFill/>
          <a:ln>
            <a:noFill/>
          </a:ln>
        </p:spPr>
      </p:pic>
      <p:pic>
        <p:nvPicPr>
          <p:cNvPr id="117" name="Google Shape;117;p21"/>
          <p:cNvPicPr preferRelativeResize="0"/>
          <p:nvPr/>
        </p:nvPicPr>
        <p:blipFill>
          <a:blip r:embed="rId4">
            <a:alphaModFix/>
          </a:blip>
          <a:stretch>
            <a:fillRect/>
          </a:stretch>
        </p:blipFill>
        <p:spPr>
          <a:xfrm>
            <a:off x="311700" y="765137"/>
            <a:ext cx="4621674" cy="3261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